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"/>
      <p:regular r:id="rId15"/>
    </p:embeddedFont>
    <p:embeddedFont>
      <p:font typeface="Gelasio"/>
      <p:regular r:id="rId16"/>
    </p:embeddedFont>
    <p:embeddedFont>
      <p:font typeface="Gelasio"/>
      <p:regular r:id="rId17"/>
    </p:embeddedFont>
    <p:embeddedFont>
      <p:font typeface="Gelasi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3" Type="http://schemas.openxmlformats.org/officeDocument/2006/relationships/slideLayout" Target="../slideLayouts/slideLayout9.xml"/><Relationship Id="rId1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Uncovering insights from 3,900 purchases to drive strategic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842135"/>
            <a:ext cx="2032635" cy="426244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1910120"/>
            <a:ext cx="17604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23591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352139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3.9K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6280190" y="455318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5043607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893493" y="352139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8893493" y="455318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893493" y="5043607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Features per customer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06795" y="352139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50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1506795" y="455318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1506795" y="5043607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80190" y="566166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Demographics, purchase details, shopping behavior, and subscription status tracked across all transactions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71870" y="698540"/>
            <a:ext cx="1604248" cy="357068"/>
          </a:xfrm>
          <a:prstGeom prst="roundRect">
            <a:avLst>
              <a:gd name="adj" fmla="val 18066"/>
            </a:avLst>
          </a:prstGeom>
          <a:noFill/>
          <a:ln w="7620">
            <a:solidFill>
              <a:srgbClr val="E5E5E0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794623" y="763667"/>
            <a:ext cx="135874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00" dirty="0">
                <a:solidFill>
                  <a:srgbClr val="E5E5E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 ANALYSIS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71870" y="1120497"/>
            <a:ext cx="6091595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Preparation &amp; Cleaning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671870" y="1964055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1870" y="2267426"/>
            <a:ext cx="7800261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8" name="Text 5"/>
          <p:cNvSpPr/>
          <p:nvPr/>
        </p:nvSpPr>
        <p:spPr>
          <a:xfrm>
            <a:off x="671870" y="2409111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Loading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71870" y="2806541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Imported dataset using pandas, explored structure with .info() and .describe()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71870" y="3396377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71870" y="3699748"/>
            <a:ext cx="7800261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2" name="Text 9"/>
          <p:cNvSpPr/>
          <p:nvPr/>
        </p:nvSpPr>
        <p:spPr>
          <a:xfrm>
            <a:off x="671870" y="3841433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Missing Data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71870" y="4238863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Imputed 37 missing Review Ratings using median by category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71870" y="4828699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71870" y="5132070"/>
            <a:ext cx="7800261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6" name="Text 13"/>
          <p:cNvSpPr/>
          <p:nvPr/>
        </p:nvSpPr>
        <p:spPr>
          <a:xfrm>
            <a:off x="671870" y="5273754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671870" y="5671185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Created age_group bins and purchase_frequency_days columns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71870" y="6261021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671870" y="6564392"/>
            <a:ext cx="7800261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20" name="Text 17"/>
          <p:cNvSpPr/>
          <p:nvPr/>
        </p:nvSpPr>
        <p:spPr>
          <a:xfrm>
            <a:off x="671870" y="6706076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671870" y="7103507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Connected to PostgreSQL for advanced SQL analysis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7118"/>
            <a:ext cx="1459111" cy="426244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25103"/>
            <a:ext cx="118693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SQL INSIGHTS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74088"/>
            <a:ext cx="75274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&amp; Customer Patterns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78179"/>
            <a:ext cx="8284131" cy="46390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8943" y="2985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8943" y="3566636"/>
            <a:ext cx="4205168" cy="233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Male customers generate 2x revenue vs. female customers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839 discount users spent above average purchase amount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Express shipping correlates with $2 higher average spend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6106716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Top-rated products: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Gloves (3.86), Sandals (3.84), Boots (3.82)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8658" y="662940"/>
            <a:ext cx="6371034" cy="614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Subscription Impact Analysis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2738438" y="2898100"/>
            <a:ext cx="2420064" cy="491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27%</a:t>
            </a:r>
            <a:endParaRPr lang="en-US" sz="3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2809" y="1668423"/>
            <a:ext cx="2951440" cy="29514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18792" y="4839653"/>
            <a:ext cx="2459474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88658" y="5249466"/>
            <a:ext cx="6519863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1,053 customers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9471660" y="2898100"/>
            <a:ext cx="2420064" cy="491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73%</a:t>
            </a:r>
            <a:endParaRPr lang="en-US" sz="3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032" y="1668423"/>
            <a:ext cx="2951440" cy="29514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52015" y="4839653"/>
            <a:ext cx="2459474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Non-Subscribers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7421880" y="5249466"/>
            <a:ext cx="6519863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2,847 customers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688658" y="5833724"/>
            <a:ext cx="13253085" cy="32147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688658" y="6057781"/>
            <a:ext cx="6541175" cy="1508760"/>
          </a:xfrm>
          <a:prstGeom prst="roundRect">
            <a:avLst>
              <a:gd name="adj" fmla="val 547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892969" y="6262092"/>
            <a:ext cx="2459474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Subscribers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892969" y="6671905"/>
            <a:ext cx="6132552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Avg: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$59.49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892969" y="7068264"/>
            <a:ext cx="6132552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Total: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$62,645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7400449" y="6057781"/>
            <a:ext cx="6541294" cy="1508760"/>
          </a:xfrm>
          <a:prstGeom prst="roundRect">
            <a:avLst>
              <a:gd name="adj" fmla="val 547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7604760" y="6262092"/>
            <a:ext cx="2459474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Non-Subscribers</a:t>
            </a:r>
            <a:endParaRPr lang="en-US" sz="1900" dirty="0"/>
          </a:p>
        </p:txBody>
      </p:sp>
      <p:sp>
        <p:nvSpPr>
          <p:cNvPr id="18" name="Text 14"/>
          <p:cNvSpPr/>
          <p:nvPr/>
        </p:nvSpPr>
        <p:spPr>
          <a:xfrm>
            <a:off x="7604760" y="6671905"/>
            <a:ext cx="6132671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Avg: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$59.87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7604760" y="7068264"/>
            <a:ext cx="6132671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Total: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$170,436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91314"/>
            <a:ext cx="2253853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E5E5E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066919"/>
            <a:ext cx="196643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5E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SEGMENTS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5235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Loyalty Distribution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72464"/>
            <a:ext cx="2411968" cy="24119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52679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75833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25733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Frequent purchasers driving core revenue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572464"/>
            <a:ext cx="2411968" cy="24119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35893" y="52679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35893" y="575833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235893" y="625733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Growth opportunity segment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572464"/>
            <a:ext cx="2411968" cy="241196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77995" y="52679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77995" y="575833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9677995" y="625733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Fresh acquisition potential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8753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958 repeat buyers (&gt;5 purchases) show higher subscription rates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7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33738"/>
            <a:ext cx="2367558" cy="2810947"/>
          </a:xfrm>
          <a:prstGeom prst="roundRect">
            <a:avLst>
              <a:gd name="adj" fmla="val 402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3491032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Metrics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4335780"/>
            <a:ext cx="18529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3.9K customers, $59.76 avg purchase, 3.75 rating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874562" y="3233738"/>
            <a:ext cx="2367558" cy="2810947"/>
          </a:xfrm>
          <a:prstGeom prst="roundRect">
            <a:avLst>
              <a:gd name="adj" fmla="val 402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31856" y="3491032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Category Performance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131856" y="4335780"/>
            <a:ext cx="18529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Clothing leads with $100K revenue, 2K sales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468933" y="3233738"/>
            <a:ext cx="2367558" cy="2810947"/>
          </a:xfrm>
          <a:prstGeom prst="roundRect">
            <a:avLst>
              <a:gd name="adj" fmla="val 402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726227" y="3491032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Age Group Insights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726227" y="4335780"/>
            <a:ext cx="18529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Young Adults generate highest revenue at $62K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07482"/>
            <a:ext cx="2396133" cy="426244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92987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875467"/>
            <a:ext cx="185177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RECOMMENDATIONS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3244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Strategic Action Plan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373392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028224" y="26078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794873"/>
            <a:ext cx="306110" cy="3061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28224" y="3515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28224" y="400550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Promote exclusive benefits to convert 73% non-subscribers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216962" y="2373392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5451396" y="26078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794873"/>
            <a:ext cx="306110" cy="3061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51396" y="3515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5451396" y="400550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Reward repeat buyers to grow 3,116 loyal customers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9640133" y="2373392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9874568" y="26078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2794873"/>
            <a:ext cx="306110" cy="30611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874568" y="3515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Discount Strategy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9874568" y="400550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Balance sales boosts with margin control for 839 high spenders</a:t>
            </a:r>
            <a:endParaRPr lang="en-US" sz="1750" dirty="0"/>
          </a:p>
        </p:txBody>
      </p:sp>
      <p:sp>
        <p:nvSpPr>
          <p:cNvPr id="21" name="Shape 15"/>
          <p:cNvSpPr/>
          <p:nvPr/>
        </p:nvSpPr>
        <p:spPr>
          <a:xfrm>
            <a:off x="793790" y="5192554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2" name="Shape 16"/>
          <p:cNvSpPr/>
          <p:nvPr/>
        </p:nvSpPr>
        <p:spPr>
          <a:xfrm>
            <a:off x="1028224" y="542698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390" y="5614035"/>
            <a:ext cx="306110" cy="30611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1028224" y="6334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5" name="Text 18"/>
          <p:cNvSpPr/>
          <p:nvPr/>
        </p:nvSpPr>
        <p:spPr>
          <a:xfrm>
            <a:off x="1028224" y="68246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on Young Adults and express-shipping users</a:t>
            </a:r>
            <a:endParaRPr lang="en-US" sz="1750" dirty="0"/>
          </a:p>
        </p:txBody>
      </p:sp>
      <p:sp>
        <p:nvSpPr>
          <p:cNvPr id="26" name="Shape 19"/>
          <p:cNvSpPr/>
          <p:nvPr/>
        </p:nvSpPr>
        <p:spPr>
          <a:xfrm>
            <a:off x="7428548" y="5192554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7" name="Shape 20"/>
          <p:cNvSpPr/>
          <p:nvPr/>
        </p:nvSpPr>
        <p:spPr>
          <a:xfrm>
            <a:off x="7662982" y="542698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0148" y="5614035"/>
            <a:ext cx="306110" cy="30611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7662982" y="6334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30" name="Text 22"/>
          <p:cNvSpPr/>
          <p:nvPr/>
        </p:nvSpPr>
        <p:spPr>
          <a:xfrm>
            <a:off x="7662982" y="68246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Highlight top-rated items: Gloves, Sandals, Boots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2026-02-13T02:52:24Z</dcterms:created>
  <dcterms:modified xsi:type="dcterms:W3CDTF">2026-02-13T02:52:24Z</dcterms:modified>
</cp:coreProperties>
</file>